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8" r:id="rId16"/>
    <p:sldId id="25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325" r:id="rId38"/>
    <p:sldId id="327" r:id="rId39"/>
    <p:sldId id="326" r:id="rId40"/>
    <p:sldId id="324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8" r:id="rId77"/>
    <p:sldId id="329" r:id="rId78"/>
    <p:sldId id="323" r:id="rId7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FF3300"/>
    <a:srgbClr val="FFFFCC"/>
    <a:srgbClr val="3333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Dhmf0YNSvwE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FOUqQt3Kg0" TargetMode="External"/><Relationship Id="rId2" Type="http://schemas.openxmlformats.org/officeDocument/2006/relationships/hyperlink" Target="http://www.youtube.com/watch?v=t08ejaQqWjY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youtube.com/watch?v=8nA18g_PwG0" TargetMode="External"/><Relationship Id="rId4" Type="http://schemas.openxmlformats.org/officeDocument/2006/relationships/hyperlink" Target="http://www.youtube.com/watch?v=5KFYUJ63nk8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13yZAjhU0M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N3GbF9Bx6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SLMWasU0rM" TargetMode="External"/><Relationship Id="rId2" Type="http://schemas.openxmlformats.org/officeDocument/2006/relationships/hyperlink" Target="http://www.youtube.com/watch?v=2s4slliAtQ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0bidd0Uhv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youtube.com/watch?v=0gv5GQk80DM" TargetMode="External"/><Relationship Id="rId4" Type="http://schemas.openxmlformats.org/officeDocument/2006/relationships/hyperlink" Target="http://www.youtube.com/watch?v=qtPNZXpedyI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3429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2959100"/>
            <a:ext cx="10388600" cy="326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825500" y="2571750"/>
            <a:ext cx="3087688" cy="87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H____ D__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749300" y="6515100"/>
            <a:ext cx="4956175" cy="87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R____  t_ S_____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863600" y="5032375"/>
            <a:ext cx="4856163" cy="87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J_______  R____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825500" y="7467600"/>
            <a:ext cx="5500688" cy="87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S________   M____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787400" y="4038600"/>
            <a:ext cx="5095875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L___ M_ T______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787400" y="0"/>
            <a:ext cx="110617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hlink"/>
                </a:solidFill>
                <a:latin typeface="Arial Bold" charset="0"/>
                <a:cs typeface="Arial Bold" charset="0"/>
                <a:sym typeface="Arial Bold" charset="0"/>
              </a:rPr>
              <a:t>Elvis’s Hit Songs included: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787400" y="4038600"/>
            <a:ext cx="51816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Love Me Tender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787400" y="2667000"/>
            <a:ext cx="36068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Hound</a:t>
            </a:r>
            <a:r>
              <a:rPr lang="en-US" sz="4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Dog</a:t>
            </a: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863600" y="5105400"/>
            <a:ext cx="48895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Jailhouse  Rock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711200" y="6513513"/>
            <a:ext cx="5105400" cy="8778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Return to Sender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863600" y="7696200"/>
            <a:ext cx="56896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Suspicious  Minds</a:t>
            </a:r>
          </a:p>
        </p:txBody>
      </p:sp>
      <p:sp>
        <p:nvSpPr>
          <p:cNvPr id="24591" name="Text Box 15"/>
          <p:cNvSpPr txBox="1">
            <a:spLocks/>
          </p:cNvSpPr>
          <p:nvPr/>
        </p:nvSpPr>
        <p:spPr bwMode="auto">
          <a:xfrm>
            <a:off x="711200" y="1295400"/>
            <a:ext cx="10058400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latin typeface="Arial Bold" charset="0"/>
              </a:rPr>
              <a:t>B______ S_______ S________</a:t>
            </a:r>
          </a:p>
        </p:txBody>
      </p:sp>
      <p:sp>
        <p:nvSpPr>
          <p:cNvPr id="24592" name="Text Box 16"/>
          <p:cNvSpPr txBox="1">
            <a:spLocks/>
          </p:cNvSpPr>
          <p:nvPr/>
        </p:nvSpPr>
        <p:spPr bwMode="auto">
          <a:xfrm>
            <a:off x="406400" y="1219200"/>
            <a:ext cx="9448800" cy="82391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latin typeface="Arial Bold" charset="0"/>
              </a:rPr>
              <a:t>  </a:t>
            </a:r>
            <a:r>
              <a:rPr lang="en-US" sz="4800">
                <a:solidFill>
                  <a:schemeClr val="tx1"/>
                </a:solidFill>
                <a:latin typeface="Arial Bold" charset="0"/>
              </a:rPr>
              <a:t>Blue		 Suede 	  Shoes</a:t>
            </a:r>
          </a:p>
        </p:txBody>
      </p:sp>
      <p:pic>
        <p:nvPicPr>
          <p:cNvPr id="23567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2590800"/>
            <a:ext cx="428625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  <p:bldP spid="24579" grpId="0" autoUpdateAnimBg="0"/>
      <p:bldP spid="24580" grpId="0" autoUpdateAnimBg="0"/>
      <p:bldP spid="24581" grpId="0" autoUpdateAnimBg="0"/>
      <p:bldP spid="24582" grpId="0" autoUpdateAnimBg="0"/>
      <p:bldP spid="24585" grpId="0" animBg="1" autoUpdateAnimBg="0"/>
      <p:bldP spid="24586" grpId="0" animBg="1" autoUpdateAnimBg="0"/>
      <p:bldP spid="24587" grpId="0" animBg="1" autoUpdateAnimBg="0"/>
      <p:bldP spid="24588" grpId="0" animBg="1" autoUpdateAnimBg="0"/>
      <p:bldP spid="24589" grpId="0" animBg="1" autoUpdateAnimBg="0"/>
      <p:bldP spid="24591" grpId="0"/>
      <p:bldP spid="245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558800" y="1057275"/>
            <a:ext cx="12446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sym typeface="Arial Bold" charset="0"/>
              </a:rPr>
              <a:t>Elvis died from a drug overdose in ______</a:t>
            </a: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0617200" y="1981200"/>
            <a:ext cx="33782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1977.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549400" y="3048000"/>
            <a:ext cx="10134600" cy="2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Even today people still visit his former home called “G_______”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7645400" y="4191000"/>
            <a:ext cx="39624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“Graceland.”</a:t>
            </a:r>
          </a:p>
        </p:txBody>
      </p:sp>
      <p:pic>
        <p:nvPicPr>
          <p:cNvPr id="24582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5334000"/>
            <a:ext cx="5257800" cy="3729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autoUpdateAnimBg="0"/>
      <p:bldP spid="2560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800100" y="177800"/>
            <a:ext cx="114046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Trivia</a:t>
            </a:r>
          </a:p>
        </p:txBody>
      </p:sp>
      <p:sp>
        <p:nvSpPr>
          <p:cNvPr id="25606" name="Rectangle 2"/>
          <p:cNvSpPr>
            <a:spLocks/>
          </p:cNvSpPr>
          <p:nvPr/>
        </p:nvSpPr>
        <p:spPr bwMode="auto">
          <a:xfrm>
            <a:off x="939800" y="1143000"/>
            <a:ext cx="11404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Television stations were only allowed to film Elvis ...... </a:t>
            </a:r>
          </a:p>
        </p:txBody>
      </p:sp>
      <p:sp>
        <p:nvSpPr>
          <p:cNvPr id="25607" name="Rectangle 3"/>
          <p:cNvSpPr>
            <a:spLocks/>
          </p:cNvSpPr>
          <p:nvPr/>
        </p:nvSpPr>
        <p:spPr bwMode="auto">
          <a:xfrm>
            <a:off x="5511800" y="2438400"/>
            <a:ext cx="5562600" cy="68738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from the waist up!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863600" y="3276600"/>
            <a:ext cx="11811000" cy="3276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This was because of the way he moved his hips when he danced, which was considered too suggestive for his day.</a:t>
            </a:r>
          </a:p>
        </p:txBody>
      </p:sp>
      <p:pic>
        <p:nvPicPr>
          <p:cNvPr id="2663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6172200"/>
            <a:ext cx="6613525" cy="3276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66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4445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3340100"/>
            <a:ext cx="8890000" cy="184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799013" y="6299200"/>
            <a:ext cx="34051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B____ H____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4414838" y="7404100"/>
            <a:ext cx="44735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T__ B__ B______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4964113" y="8559800"/>
            <a:ext cx="33766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R____ V____</a:t>
            </a: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254000" y="381000"/>
            <a:ext cx="12484100" cy="2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In what year did three great American Rock and Roll stars die in a </a:t>
            </a:r>
          </a:p>
          <a:p>
            <a:r>
              <a:rPr lang="en-US" sz="4800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light plane crash?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4460875" y="2643188"/>
            <a:ext cx="4070350" cy="219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400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1959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5176838" y="5184775"/>
            <a:ext cx="2638425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They were: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4902200" y="6248400"/>
            <a:ext cx="3378200" cy="6985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Buddy Holly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4451350" y="7416800"/>
            <a:ext cx="4559300" cy="6985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The Big Bopper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5003800" y="8562975"/>
            <a:ext cx="3467100" cy="63976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Richie Valens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  <p:bldP spid="28674" grpId="0" autoUpdateAnimBg="0"/>
      <p:bldP spid="28675" grpId="0" autoUpdateAnimBg="0"/>
      <p:bldP spid="28677" grpId="0" autoUpdateAnimBg="0"/>
      <p:bldP spid="28678" grpId="0" autoUpdateAnimBg="0"/>
      <p:bldP spid="28679" grpId="0" animBg="1" autoUpdateAnimBg="0"/>
      <p:bldP spid="28680" grpId="0" animBg="1" autoUpdateAnimBg="0"/>
      <p:bldP spid="2868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AA88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444500"/>
            <a:ext cx="10464800" cy="2438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Buddy Holly</a:t>
            </a:r>
            <a:endParaRPr lang="en-US" smtClean="0">
              <a:latin typeface="Arial Bold" charset="0"/>
              <a:sym typeface="Arial Bold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2273300"/>
            <a:ext cx="4927600" cy="618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425450" y="1828800"/>
            <a:ext cx="6718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Is credited as being responsible for.....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330200" y="5003800"/>
            <a:ext cx="6718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Was a major influence on later artists such as: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330200" y="3244850"/>
            <a:ext cx="6718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Standardizing the line up of two guitars, bass and drums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330200" y="6426200"/>
            <a:ext cx="39497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The Beatles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330200" y="7048500"/>
            <a:ext cx="6718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The Beach Boys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30200" y="7645400"/>
            <a:ext cx="6718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The Rolling Stones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330200" y="8280400"/>
            <a:ext cx="6718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Bob Dylan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749300" y="4267200"/>
            <a:ext cx="33274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P____ S__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36600" y="5689600"/>
            <a:ext cx="54229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T____ b_ t__ D__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-444500"/>
            <a:ext cx="10464800" cy="2438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 Bold" charset="0"/>
                <a:cs typeface="Arial Bold" charset="0"/>
                <a:sym typeface="Arial Bold" charset="0"/>
              </a:rPr>
              <a:t>Buddy Holly</a:t>
            </a:r>
            <a:endParaRPr lang="en-US" smtClean="0">
              <a:solidFill>
                <a:srgbClr val="FF3300"/>
              </a:solidFill>
              <a:latin typeface="Arial Bold" charset="0"/>
              <a:sym typeface="Arial Bold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2273300"/>
            <a:ext cx="4927600" cy="618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730250" y="2844800"/>
            <a:ext cx="54229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Hits Included: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749300" y="4267200"/>
            <a:ext cx="33274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Peggy Sue</a:t>
            </a: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736600" y="5689600"/>
            <a:ext cx="54229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That’ll be the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utoUpdateAnimBg="0"/>
      <p:bldP spid="30722" grpId="0" autoUpdateAnimBg="0"/>
      <p:bldP spid="30725" grpId="0" autoUpdateAnimBg="0"/>
      <p:bldP spid="30726" grpId="0" animBg="1" autoUpdateAnimBg="0"/>
      <p:bldP spid="3072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342900" y="6286500"/>
            <a:ext cx="5194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C______ L___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800100"/>
            <a:ext cx="10464800" cy="37973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Arial Bold" charset="0"/>
                <a:cs typeface="Arial Bold" charset="0"/>
                <a:sym typeface="Arial Bold" charset="0"/>
              </a:rPr>
              <a:t>The Big Bopper</a:t>
            </a:r>
            <a:r>
              <a:rPr lang="en-US" smtClean="0">
                <a:solidFill>
                  <a:srgbClr val="008000"/>
                </a:solidFill>
                <a:latin typeface="Arial Bold" charset="0"/>
                <a:sym typeface="Arial Bold" charset="0"/>
              </a:rPr>
              <a:t/>
            </a:r>
            <a:br>
              <a:rPr lang="en-US" smtClean="0">
                <a:solidFill>
                  <a:srgbClr val="008000"/>
                </a:solidFill>
                <a:latin typeface="Arial Bold" charset="0"/>
                <a:sym typeface="Arial Bold" charset="0"/>
              </a:rPr>
            </a:br>
            <a:r>
              <a:rPr lang="en-US" sz="3600" smtClean="0">
                <a:solidFill>
                  <a:srgbClr val="008000"/>
                </a:solidFill>
                <a:latin typeface="Arial Bold" charset="0"/>
                <a:cs typeface="Arial Bold" charset="0"/>
                <a:sym typeface="Arial Bold" charset="0"/>
              </a:rPr>
              <a:t>(Jiles Richardson)</a:t>
            </a:r>
            <a:endParaRPr lang="en-US" sz="3600" smtClean="0">
              <a:solidFill>
                <a:srgbClr val="008000"/>
              </a:solidFill>
              <a:latin typeface="Arial Bold" charset="0"/>
              <a:sym typeface="Arial Bold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2540000"/>
            <a:ext cx="4916488" cy="641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381000" y="2641600"/>
            <a:ext cx="6210300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Was an early rock and roll disc jockey, but was turned into a pop star thanks to his one big hit:</a:t>
            </a:r>
          </a:p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342900" y="6286500"/>
            <a:ext cx="51943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Chantilly Lace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utoUpdateAnimBg="0"/>
      <p:bldP spid="31748" grpId="0" autoUpdateAnimBg="0"/>
      <p:bldP spid="3174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292100" y="5753100"/>
            <a:ext cx="6210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 B_____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304800" y="6997700"/>
            <a:ext cx="208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D_____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-800100"/>
            <a:ext cx="10464800" cy="37973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  <a:latin typeface="Arial Bold" charset="0"/>
                <a:cs typeface="Arial Bold" charset="0"/>
                <a:sym typeface="Arial Bold" charset="0"/>
              </a:rPr>
              <a:t>Richie Valens</a:t>
            </a:r>
            <a:r>
              <a:rPr lang="en-US" smtClean="0">
                <a:solidFill>
                  <a:srgbClr val="000099"/>
                </a:solidFill>
                <a:latin typeface="Arial Bold" charset="0"/>
                <a:sym typeface="Arial Bold" charset="0"/>
              </a:rPr>
              <a:t/>
            </a:r>
            <a:br>
              <a:rPr lang="en-US" smtClean="0">
                <a:solidFill>
                  <a:srgbClr val="000099"/>
                </a:solidFill>
                <a:latin typeface="Arial Bold" charset="0"/>
                <a:sym typeface="Arial Bold" charset="0"/>
              </a:rPr>
            </a:br>
            <a:endParaRPr lang="en-US" sz="3600" smtClean="0">
              <a:solidFill>
                <a:srgbClr val="000099"/>
              </a:solidFill>
              <a:latin typeface="Arial Bold" charset="0"/>
              <a:sym typeface="Arial Bold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0300" y="1689100"/>
            <a:ext cx="3886200" cy="692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/>
          </p:cNvSpPr>
          <p:nvPr/>
        </p:nvSpPr>
        <p:spPr bwMode="auto">
          <a:xfrm>
            <a:off x="317500" y="2628900"/>
            <a:ext cx="71501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Was just  ____  years 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old at the time of the crash</a:t>
            </a:r>
          </a:p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92100" y="4610100"/>
            <a:ext cx="62103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Big Hits included:</a:t>
            </a:r>
          </a:p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292100" y="5753100"/>
            <a:ext cx="29210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 Bamba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292100" y="6997700"/>
            <a:ext cx="31496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Donna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2743200" y="2628900"/>
            <a:ext cx="13208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</a:t>
            </a:r>
            <a:r>
              <a:rPr lang="en-US" b="1" u="sng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17</a:t>
            </a:r>
            <a:r>
              <a:rPr lang="en-US" u="sng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autoUpdateAnimBg="0"/>
      <p:bldP spid="32773" grpId="0" autoUpdateAnimBg="0"/>
      <p:bldP spid="32774" grpId="0" autoUpdateAnimBg="0"/>
      <p:bldP spid="32775" grpId="0" animBg="1" autoUpdateAnimBg="0"/>
      <p:bldP spid="32776" grpId="0" animBg="1" autoUpdateAnimBg="0"/>
      <p:bldP spid="3277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826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143000"/>
            <a:ext cx="10604500" cy="187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british-inva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126" y="3962400"/>
            <a:ext cx="7202548" cy="4127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2463800" y="2590800"/>
            <a:ext cx="110617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They released a song called:</a:t>
            </a:r>
          </a:p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 A_____ T__ C____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2324100" y="330200"/>
            <a:ext cx="1106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 1954 a band emerged called </a:t>
            </a:r>
          </a:p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“Bill Haley and the ______  ”  </a:t>
            </a:r>
          </a:p>
        </p:txBody>
      </p:sp>
      <p:sp>
        <p:nvSpPr>
          <p:cNvPr id="17411" name="Rectangle 3">
            <a:hlinkClick r:id="rId2"/>
          </p:cNvPr>
          <p:cNvSpPr>
            <a:spLocks/>
          </p:cNvSpPr>
          <p:nvPr/>
        </p:nvSpPr>
        <p:spPr bwMode="auto">
          <a:xfrm>
            <a:off x="2463800" y="3505200"/>
            <a:ext cx="8851900" cy="762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Rock Around The Clock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797800" y="1600200"/>
            <a:ext cx="24130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Comets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95800"/>
            <a:ext cx="6591300" cy="494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  <p:bldP spid="17411" grpId="0" animBg="1" autoUpdateAnimBg="0"/>
      <p:bldP spid="1741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381000" y="6997700"/>
            <a:ext cx="5842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E_ S______ S___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381000" y="3149600"/>
            <a:ext cx="5842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L_______, UK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-800100"/>
            <a:ext cx="10464800" cy="37973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The Beatles</a:t>
            </a:r>
            <a:r>
              <a:rPr lang="en-US" smtClean="0">
                <a:latin typeface="Arial Bold" charset="0"/>
                <a:sym typeface="Arial Bold" charset="0"/>
              </a:rPr>
              <a:t/>
            </a:r>
            <a:br>
              <a:rPr lang="en-US" smtClean="0">
                <a:latin typeface="Arial Bold" charset="0"/>
                <a:sym typeface="Arial Bold" charset="0"/>
              </a:rPr>
            </a:br>
            <a:endParaRPr lang="en-US" sz="3600" smtClean="0">
              <a:latin typeface="Arial Bold" charset="0"/>
              <a:sym typeface="Arial Bold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489200"/>
            <a:ext cx="5524500" cy="552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292100" y="24257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emerged around 1960 in: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381000" y="5664200"/>
            <a:ext cx="58420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Made their American Debut in 1964 on the: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381000" y="6997700"/>
            <a:ext cx="5842000" cy="8001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Ed Sullivan Show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381000" y="3149600"/>
            <a:ext cx="5842000" cy="8001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Liverpool, 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utoUpdateAnimBg="0"/>
      <p:bldP spid="34818" grpId="0" autoUpdateAnimBg="0"/>
      <p:bldP spid="34821" grpId="0" autoUpdateAnimBg="0"/>
      <p:bldP spid="34822" grpId="0" autoUpdateAnimBg="0"/>
      <p:bldP spid="34823" grpId="0" animBg="1" autoUpdateAnimBg="0"/>
      <p:bldP spid="3482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304800" y="3086100"/>
            <a:ext cx="5651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W____ H___ Y___ H___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304800" y="5219700"/>
            <a:ext cx="5651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 H___ D___ N___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304800" y="6223000"/>
            <a:ext cx="5651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Y____ S_________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304800" y="7239000"/>
            <a:ext cx="5651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 i_ B_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30200" y="4152900"/>
            <a:ext cx="64897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S___ H__ S_______ T____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304800" y="8305800"/>
            <a:ext cx="7480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L___ in t__ S__w___ D________</a:t>
            </a:r>
          </a:p>
        </p:txBody>
      </p:sp>
      <p:sp>
        <p:nvSpPr>
          <p:cNvPr id="34824" name="Rectangle 7"/>
          <p:cNvSpPr>
            <a:spLocks noGrp="1" noChangeArrowheads="1"/>
          </p:cNvSpPr>
          <p:nvPr>
            <p:ph type="title"/>
          </p:nvPr>
        </p:nvSpPr>
        <p:spPr>
          <a:xfrm>
            <a:off x="1270000" y="-800100"/>
            <a:ext cx="10464800" cy="37973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The Beatles</a:t>
            </a:r>
            <a:r>
              <a:rPr lang="en-US" smtClean="0">
                <a:solidFill>
                  <a:srgbClr val="3333FF"/>
                </a:solidFill>
                <a:latin typeface="Arial Bold" charset="0"/>
                <a:sym typeface="Arial Bold" charset="0"/>
              </a:rPr>
              <a:t/>
            </a:r>
            <a:br>
              <a:rPr lang="en-US" smtClean="0">
                <a:solidFill>
                  <a:srgbClr val="3333FF"/>
                </a:solidFill>
                <a:latin typeface="Arial Bold" charset="0"/>
                <a:sym typeface="Arial Bold" charset="0"/>
              </a:rPr>
            </a:br>
            <a:endParaRPr lang="en-US" sz="3600" smtClean="0">
              <a:solidFill>
                <a:srgbClr val="3333FF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292100" y="20066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Hits Included:</a:t>
            </a: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304800" y="3098800"/>
            <a:ext cx="56515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Wanna Hold Your Hand</a:t>
            </a: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304800" y="5181600"/>
            <a:ext cx="56515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 Hard Days Night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304800" y="6223000"/>
            <a:ext cx="56515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Yellow Submarine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304800" y="7264400"/>
            <a:ext cx="56515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Let it Be</a:t>
            </a:r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304800" y="4140200"/>
            <a:ext cx="60579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Saw Her Standing There</a:t>
            </a:r>
          </a:p>
        </p:txBody>
      </p:sp>
      <p:sp>
        <p:nvSpPr>
          <p:cNvPr id="35854" name="Rectangle 14"/>
          <p:cNvSpPr>
            <a:spLocks/>
          </p:cNvSpPr>
          <p:nvPr/>
        </p:nvSpPr>
        <p:spPr bwMode="auto">
          <a:xfrm>
            <a:off x="304800" y="8305800"/>
            <a:ext cx="74803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Lucy in the Sky with Diamonds</a:t>
            </a:r>
          </a:p>
        </p:txBody>
      </p:sp>
      <p:pic>
        <p:nvPicPr>
          <p:cNvPr id="3483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489200"/>
            <a:ext cx="5524500" cy="552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utoUpdateAnimBg="0"/>
      <p:bldP spid="35842" grpId="0" autoUpdateAnimBg="0"/>
      <p:bldP spid="35843" grpId="0" autoUpdateAnimBg="0"/>
      <p:bldP spid="35844" grpId="0" autoUpdateAnimBg="0"/>
      <p:bldP spid="35845" grpId="0" autoUpdateAnimBg="0"/>
      <p:bldP spid="35846" grpId="0" autoUpdateAnimBg="0"/>
      <p:bldP spid="35848" grpId="0" autoUpdateAnimBg="0"/>
      <p:bldP spid="35849" grpId="0" animBg="1" autoUpdateAnimBg="0"/>
      <p:bldP spid="35850" grpId="0" animBg="1" autoUpdateAnimBg="0"/>
      <p:bldP spid="35851" grpId="0" animBg="1" autoUpdateAnimBg="0"/>
      <p:bldP spid="35852" grpId="0" animBg="1" autoUpdateAnimBg="0"/>
      <p:bldP spid="35853" grpId="0" animBg="1" autoUpdateAnimBg="0"/>
      <p:bldP spid="3585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292100" y="32385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(I C___ g__ n_) S_________</a:t>
            </a: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292100" y="46101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J______ J___ F____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292100" y="59817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S___ M_ U_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-800100"/>
            <a:ext cx="10464800" cy="37973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The Rolling Stones</a:t>
            </a:r>
            <a:r>
              <a:rPr lang="en-US" smtClean="0">
                <a:latin typeface="Arial Bold" charset="0"/>
                <a:sym typeface="Arial Bold" charset="0"/>
              </a:rPr>
              <a:t/>
            </a:r>
            <a:br>
              <a:rPr lang="en-US" smtClean="0">
                <a:latin typeface="Arial Bold" charset="0"/>
                <a:sym typeface="Arial Bold" charset="0"/>
              </a:rPr>
            </a:br>
            <a:endParaRPr lang="en-US" sz="3600" smtClean="0">
              <a:latin typeface="Arial Bold" charset="0"/>
              <a:sym typeface="Arial Bold" charset="0"/>
            </a:endParaRP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100" y="2578100"/>
            <a:ext cx="5715000" cy="458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/>
          </p:cNvSpPr>
          <p:nvPr/>
        </p:nvSpPr>
        <p:spPr bwMode="auto">
          <a:xfrm>
            <a:off x="292100" y="200660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Hits Include: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292100" y="3238500"/>
            <a:ext cx="60452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(I Can’t get no) Satisfaction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292100" y="4610100"/>
            <a:ext cx="60325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Jumpin’ Jack Flash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292100" y="5981700"/>
            <a:ext cx="6019800" cy="622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Start Me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utoUpdateAnimBg="0"/>
      <p:bldP spid="36866" grpId="0" autoUpdateAnimBg="0"/>
      <p:bldP spid="36867" grpId="0" autoUpdateAnimBg="0"/>
      <p:bldP spid="36870" grpId="0" autoUpdateAnimBg="0"/>
      <p:bldP spid="36871" grpId="0" animBg="1" autoUpdateAnimBg="0"/>
      <p:bldP spid="36872" grpId="0" animBg="1" autoUpdateAnimBg="0"/>
      <p:bldP spid="3687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787400"/>
            <a:ext cx="10464800" cy="37973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Other “British Invasion” Bands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endParaRPr lang="en-US" sz="3600" smtClean="0">
              <a:latin typeface="Arial Bold" charset="0"/>
              <a:sym typeface="Arial Bold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787400" y="7512050"/>
            <a:ext cx="2870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SKNIK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723900" y="2520950"/>
            <a:ext cx="3873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NALMIAS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736600" y="4184650"/>
            <a:ext cx="35210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LILEOHS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698500" y="5848350"/>
            <a:ext cx="35210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GORTGS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6629400" y="7518400"/>
            <a:ext cx="2870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KINKS</a:t>
            </a:r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6629400" y="2527300"/>
            <a:ext cx="3619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ANIMALS</a:t>
            </a: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6629400" y="4191000"/>
            <a:ext cx="35210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HOLLIES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6629400" y="5854700"/>
            <a:ext cx="35210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TROGGS</a:t>
            </a:r>
          </a:p>
        </p:txBody>
      </p:sp>
      <p:sp>
        <p:nvSpPr>
          <p:cNvPr id="36875" name="Rectangle 10"/>
          <p:cNvSpPr>
            <a:spLocks/>
          </p:cNvSpPr>
          <p:nvPr/>
        </p:nvSpPr>
        <p:spPr bwMode="auto">
          <a:xfrm>
            <a:off x="914400" y="1422400"/>
            <a:ext cx="11163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Unscramble These Band Names: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  <p:bldP spid="37893" grpId="0" autoUpdateAnimBg="0"/>
      <p:bldP spid="37894" grpId="0" autoUpdateAnimBg="0"/>
      <p:bldP spid="37895" grpId="0" autoUpdateAnimBg="0"/>
      <p:bldP spid="37896" grpId="0" autoUpdateAnimBg="0"/>
      <p:bldP spid="378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879600"/>
          </a:xfrm>
        </p:spPr>
        <p:txBody>
          <a:bodyPr/>
          <a:lstStyle/>
          <a:p>
            <a:r>
              <a:rPr lang="en-US" dirty="0" smtClean="0"/>
              <a:t>British Rock Bands</a:t>
            </a:r>
            <a:endParaRPr lang="en-US" dirty="0"/>
          </a:p>
        </p:txBody>
      </p:sp>
      <p:pic>
        <p:nvPicPr>
          <p:cNvPr id="4" name="Picture 3" descr="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2209800"/>
            <a:ext cx="4419600" cy="3023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7200" y="2895600"/>
            <a:ext cx="399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Animals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hollie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00" y="5486400"/>
            <a:ext cx="46990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4254" y="693420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Hollies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Rock Bands</a:t>
            </a:r>
            <a:endParaRPr lang="en-US" dirty="0"/>
          </a:p>
        </p:txBody>
      </p:sp>
      <p:pic>
        <p:nvPicPr>
          <p:cNvPr id="4" name="Picture 3" descr="kinks_230534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286000"/>
            <a:ext cx="4876800" cy="3044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0" y="320040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Kinks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The-Who-circa-196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5791200"/>
            <a:ext cx="4953000" cy="3566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2853" y="7162800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Who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Rock Bands</a:t>
            </a:r>
            <a:endParaRPr lang="en-US" dirty="0"/>
          </a:p>
        </p:txBody>
      </p:sp>
      <p:pic>
        <p:nvPicPr>
          <p:cNvPr id="4" name="Picture 3" descr="troggs_247131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895600"/>
            <a:ext cx="6622705" cy="4133850"/>
          </a:xfrm>
          <a:prstGeom prst="rect">
            <a:avLst/>
          </a:prstGeom>
        </p:spPr>
      </p:pic>
      <p:pic>
        <p:nvPicPr>
          <p:cNvPr id="5" name="Picture 4" descr="troggs 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000" y="6019800"/>
            <a:ext cx="5667375" cy="3476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7888" y="3657600"/>
            <a:ext cx="3685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Troggs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422400"/>
          </a:xfrm>
        </p:spPr>
        <p:txBody>
          <a:bodyPr/>
          <a:lstStyle/>
          <a:p>
            <a:r>
              <a:rPr lang="en-US" dirty="0" smtClean="0"/>
              <a:t>British Rock Bands</a:t>
            </a:r>
            <a:endParaRPr lang="en-US" dirty="0"/>
          </a:p>
        </p:txBody>
      </p:sp>
      <p:pic>
        <p:nvPicPr>
          <p:cNvPr id="7" name="Picture 6" descr="rolling-stones-1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2514600"/>
            <a:ext cx="6057900" cy="4038600"/>
          </a:xfrm>
          <a:prstGeom prst="rect">
            <a:avLst/>
          </a:prstGeom>
        </p:spPr>
      </p:pic>
      <p:pic>
        <p:nvPicPr>
          <p:cNvPr id="8" name="Picture 7" descr="The_Rolling_Stones_31289358.jpg"/>
          <p:cNvPicPr>
            <a:picLocks noChangeAspect="1"/>
          </p:cNvPicPr>
          <p:nvPr/>
        </p:nvPicPr>
        <p:blipFill>
          <a:blip r:embed="rId3" cstate="print"/>
          <a:srcRect t="23188" r="1449"/>
          <a:stretch>
            <a:fillRect/>
          </a:stretch>
        </p:blipFill>
        <p:spPr>
          <a:xfrm>
            <a:off x="6883400" y="5105400"/>
            <a:ext cx="5474898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92800" y="2209800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Rolling Stones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826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2451100"/>
            <a:ext cx="6985000" cy="436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7272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Influences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990600"/>
            <a:ext cx="12446000" cy="35052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Influence of African culture from thousands of black African slaves brought into America.</a:t>
            </a:r>
          </a:p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Combined Jazz and Gospel Music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1371600" y="4521200"/>
            <a:ext cx="10579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This music evolved into these music genres: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930275" y="5676900"/>
            <a:ext cx="1358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S___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2516188" y="6413500"/>
            <a:ext cx="4205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R____ and B___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7737475" y="7061200"/>
            <a:ext cx="17160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G____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9798050" y="7747000"/>
            <a:ext cx="22494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H__-H__</a:t>
            </a:r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971550" y="5676900"/>
            <a:ext cx="12700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Soul</a:t>
            </a:r>
          </a:p>
        </p:txBody>
      </p:sp>
      <p:sp>
        <p:nvSpPr>
          <p:cNvPr id="39945" name="Rectangle 9"/>
          <p:cNvSpPr>
            <a:spLocks/>
          </p:cNvSpPr>
          <p:nvPr/>
        </p:nvSpPr>
        <p:spPr bwMode="auto">
          <a:xfrm>
            <a:off x="2446338" y="6413500"/>
            <a:ext cx="479742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Rhythm and Blues</a:t>
            </a: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631113" y="7061200"/>
            <a:ext cx="1922462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Gospel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9799638" y="7747000"/>
            <a:ext cx="2189162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Hip-Hop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nimBg="1" autoUpdateAnimBg="0"/>
      <p:bldP spid="39945" grpId="0" animBg="1" autoUpdateAnimBg="0"/>
      <p:bldP spid="39946" grpId="0" animBg="1" autoUpdateAnimBg="0"/>
      <p:bldP spid="3994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638300" y="1816100"/>
            <a:ext cx="10464800" cy="2286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Rock and Roll music didn’t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exist at all until the......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19 __s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1625600" y="4572000"/>
            <a:ext cx="10464800" cy="2146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400">
                <a:solidFill>
                  <a:srgbClr val="008000"/>
                </a:solidFill>
                <a:latin typeface="Arial Bold" charset="0"/>
                <a:cs typeface="Arial Bold" charset="0"/>
                <a:sym typeface="Arial Bold" charset="0"/>
              </a:rPr>
              <a:t>1950’s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2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Soul Music is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Defined by two record labels 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54400" y="2286000"/>
            <a:ext cx="6400800" cy="2819400"/>
          </a:xfrm>
        </p:spPr>
        <p:txBody>
          <a:bodyPr/>
          <a:lstStyle/>
          <a:p>
            <a:pPr marL="889000" eaLnBrk="1" hangingPunct="1"/>
            <a:r>
              <a:rPr lang="en-US" smtClean="0"/>
              <a:t>“Motown” Records</a:t>
            </a:r>
          </a:p>
          <a:p>
            <a:pPr marL="889000" eaLnBrk="1" hangingPunct="1"/>
            <a:r>
              <a:rPr lang="en-US" smtClean="0"/>
              <a:t>“Stax” Records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5029200"/>
            <a:ext cx="5641975" cy="438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1384300" y="-381000"/>
            <a:ext cx="10464800" cy="2438400"/>
          </a:xfrm>
        </p:spPr>
        <p:txBody>
          <a:bodyPr/>
          <a:lstStyle/>
          <a:p>
            <a:pPr eaLnBrk="1" hangingPunct="1"/>
            <a:r>
              <a:rPr lang="en-US" sz="6400" smtClean="0">
                <a:solidFill>
                  <a:srgbClr val="3333FF"/>
                </a:solidFill>
                <a:latin typeface="Arial Bold" charset="0"/>
                <a:cs typeface="Arial Bold" charset="0"/>
                <a:sym typeface="Arial Bold" charset="0"/>
              </a:rPr>
              <a:t>Prominent Soul Artists</a:t>
            </a:r>
            <a:endParaRPr lang="en-US" sz="6400" smtClean="0">
              <a:solidFill>
                <a:srgbClr val="3333FF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4868863" y="3848100"/>
            <a:ext cx="33178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 B_____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4876800" y="2514600"/>
            <a:ext cx="36433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A____ F_____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4886325" y="5245100"/>
            <a:ext cx="3405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 C______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4572000" y="6642100"/>
            <a:ext cx="39401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S________</a:t>
            </a: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4486275" y="8039100"/>
            <a:ext cx="42068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T_________</a:t>
            </a: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4743450" y="3848100"/>
            <a:ext cx="3582988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James Brown</a:t>
            </a: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684713" y="2514600"/>
            <a:ext cx="4027487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Aretha Franklin</a:t>
            </a: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4826000" y="5245100"/>
            <a:ext cx="35814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Ray Charles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4568825" y="6642100"/>
            <a:ext cx="39370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Supremes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4438650" y="8039100"/>
            <a:ext cx="434181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Temptations</a:t>
            </a:r>
          </a:p>
        </p:txBody>
      </p:sp>
      <p:pic>
        <p:nvPicPr>
          <p:cNvPr id="4097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1371600"/>
            <a:ext cx="3152775" cy="3886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911600" y="3276600"/>
            <a:ext cx="83820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4097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400" y="1371600"/>
            <a:ext cx="2209800" cy="2557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8407400" y="1981200"/>
            <a:ext cx="685800" cy="533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4097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3200" y="4419600"/>
            <a:ext cx="2487613" cy="2819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8026400" y="4953000"/>
            <a:ext cx="914400" cy="304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40979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8400" y="5638800"/>
            <a:ext cx="2643188" cy="3276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378200" y="58674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40981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4200" y="7543800"/>
            <a:ext cx="2533650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8331200" y="8077200"/>
            <a:ext cx="838200" cy="152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  <p:bldP spid="41989" grpId="0" autoUpdateAnimBg="0"/>
      <p:bldP spid="41990" grpId="0" autoUpdateAnimBg="0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5080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Famous Soul Songs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311150" y="2476500"/>
            <a:ext cx="334486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James Brown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303213" y="4038600"/>
            <a:ext cx="373062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Aretha Franklin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304800" y="5600700"/>
            <a:ext cx="4521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Wilson Pickett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304800" y="7162800"/>
            <a:ext cx="35814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Otis Redding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4730750" y="7162800"/>
            <a:ext cx="716915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Sittin on t__ d___ of t__ b__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4673600" y="2489200"/>
            <a:ext cx="307816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F___ G___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4724400" y="4038600"/>
            <a:ext cx="227806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R______</a:t>
            </a: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4711700" y="5600700"/>
            <a:ext cx="533082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 the M______ H___</a:t>
            </a:r>
          </a:p>
        </p:txBody>
      </p:sp>
      <p:sp>
        <p:nvSpPr>
          <p:cNvPr id="43018" name="Rectangle 10">
            <a:hlinkClick r:id="rId2"/>
          </p:cNvPr>
          <p:cNvSpPr>
            <a:spLocks/>
          </p:cNvSpPr>
          <p:nvPr/>
        </p:nvSpPr>
        <p:spPr bwMode="auto">
          <a:xfrm>
            <a:off x="4700588" y="2476500"/>
            <a:ext cx="301942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 Feel Good</a:t>
            </a:r>
          </a:p>
        </p:txBody>
      </p:sp>
      <p:sp>
        <p:nvSpPr>
          <p:cNvPr id="43019" name="Rectangle 11">
            <a:hlinkClick r:id="rId3"/>
          </p:cNvPr>
          <p:cNvSpPr>
            <a:spLocks/>
          </p:cNvSpPr>
          <p:nvPr/>
        </p:nvSpPr>
        <p:spPr bwMode="auto">
          <a:xfrm>
            <a:off x="4719638" y="4038600"/>
            <a:ext cx="23495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Respect</a:t>
            </a:r>
          </a:p>
        </p:txBody>
      </p:sp>
      <p:sp>
        <p:nvSpPr>
          <p:cNvPr id="43020" name="Rectangle 12">
            <a:hlinkClick r:id="rId4"/>
          </p:cNvPr>
          <p:cNvSpPr>
            <a:spLocks/>
          </p:cNvSpPr>
          <p:nvPr/>
        </p:nvSpPr>
        <p:spPr bwMode="auto">
          <a:xfrm>
            <a:off x="4718050" y="5600700"/>
            <a:ext cx="529907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 the Midnight Hour</a:t>
            </a:r>
          </a:p>
        </p:txBody>
      </p:sp>
      <p:sp>
        <p:nvSpPr>
          <p:cNvPr id="43021" name="Rectangle 13">
            <a:hlinkClick r:id="rId5"/>
          </p:cNvPr>
          <p:cNvSpPr>
            <a:spLocks/>
          </p:cNvSpPr>
          <p:nvPr/>
        </p:nvSpPr>
        <p:spPr bwMode="auto">
          <a:xfrm>
            <a:off x="4686300" y="7162800"/>
            <a:ext cx="7254875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Sittin on the dock of the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animBg="1" autoUpdateAnimBg="0"/>
      <p:bldP spid="43012" grpId="0" animBg="1" autoUpdateAnimBg="0"/>
      <p:bldP spid="43013" grpId="0" animBg="1" autoUpdateAnimBg="0"/>
      <p:bldP spid="43014" grpId="0" animBg="1" autoUpdateAnimBg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  <p:bldP spid="43020" grpId="0" animBg="1" autoUpdateAnimBg="0"/>
      <p:bldP spid="4302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3429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3403600"/>
            <a:ext cx="8204200" cy="215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There were three types of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“surf music”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2705100" y="3238500"/>
            <a:ext cx="7594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Instrumental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2705100" y="4762500"/>
            <a:ext cx="7594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Smooth Vocal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2705100" y="6286500"/>
            <a:ext cx="7594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Surf Rock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-38100"/>
            <a:ext cx="124079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Instrumental Surf Music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36800"/>
            <a:ext cx="10464800" cy="22987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Lead and Rhythm Guitar, Bass and Drums</a:t>
            </a:r>
            <a:endParaRPr lang="en-US" smtClean="0">
              <a:latin typeface="Arial" charset="0"/>
              <a:sym typeface="Arial" charset="0"/>
            </a:endParaRPr>
          </a:p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Use of Whammy Bar and Reverb effects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1079500" y="5575300"/>
            <a:ext cx="59944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Best known example of this type of music: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7061200" y="5334000"/>
            <a:ext cx="4864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 _ _ _ _ _ _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8001000" y="6280150"/>
            <a:ext cx="34925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i="1">
                <a:solidFill>
                  <a:schemeClr val="tx1"/>
                </a:solidFill>
              </a:rPr>
              <a:t>by the “Surfaris”</a:t>
            </a:r>
          </a:p>
        </p:txBody>
      </p:sp>
      <p:sp>
        <p:nvSpPr>
          <p:cNvPr id="46086" name="Rectangle 6">
            <a:hlinkClick r:id="rId2"/>
          </p:cNvPr>
          <p:cNvSpPr>
            <a:spLocks/>
          </p:cNvSpPr>
          <p:nvPr/>
        </p:nvSpPr>
        <p:spPr bwMode="auto">
          <a:xfrm>
            <a:off x="7061200" y="5334000"/>
            <a:ext cx="48641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 I P E O U 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bldLvl="5" autoUpdateAnimBg="0"/>
      <p:bldP spid="46083" grpId="0" autoUpdateAnimBg="0"/>
      <p:bldP spid="46084" grpId="0" autoUpdateAnimBg="0"/>
      <p:bldP spid="46085" grpId="0" autoUpdateAnimBg="0"/>
      <p:bldP spid="4608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660400"/>
            <a:ext cx="10464800" cy="57150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Extensive use of three part vocal harmony</a:t>
            </a:r>
            <a:endParaRPr lang="en-US" smtClean="0">
              <a:latin typeface="Arial" charset="0"/>
              <a:sym typeface="Arial" charset="0"/>
            </a:endParaRPr>
          </a:p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Lyrics usually about cars, racing, surfing, anything related to the beach or ocean</a:t>
            </a:r>
            <a:endParaRPr lang="en-US" smtClean="0">
              <a:latin typeface="Arial" charset="0"/>
              <a:sym typeface="Arial" charset="0"/>
            </a:endParaRPr>
          </a:p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Often Slow Ballads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-215900"/>
            <a:ext cx="124079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Vocal Surf Music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5346700"/>
            <a:ext cx="3810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/>
          </p:cNvSpPr>
          <p:nvPr/>
        </p:nvSpPr>
        <p:spPr bwMode="auto">
          <a:xfrm>
            <a:off x="1104900" y="5575300"/>
            <a:ext cx="52451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 by the 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“Mamas and the Papas”: </a:t>
            </a:r>
          </a:p>
          <a:p>
            <a:pPr algn="l"/>
            <a:endParaRPr lang="en-US" sz="36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1308100" y="7073900"/>
            <a:ext cx="4914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C______ D_______</a:t>
            </a:r>
          </a:p>
        </p:txBody>
      </p:sp>
      <p:sp>
        <p:nvSpPr>
          <p:cNvPr id="47110" name="Rectangle 6">
            <a:hlinkClick r:id="rId3"/>
          </p:cNvPr>
          <p:cNvSpPr>
            <a:spLocks/>
          </p:cNvSpPr>
          <p:nvPr/>
        </p:nvSpPr>
        <p:spPr bwMode="auto">
          <a:xfrm>
            <a:off x="609600" y="7073900"/>
            <a:ext cx="62357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California Dreaming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 bldLvl="5" autoUpdateAnimBg="0"/>
      <p:bldP spid="47108" grpId="0" autoUpdateAnimBg="0"/>
      <p:bldP spid="47109" grpId="0" autoUpdateAnimBg="0"/>
      <p:bldP spid="471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-38100"/>
            <a:ext cx="124079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Surf Rock Music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1803400" y="762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71500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571500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>
                <a:solidFill>
                  <a:schemeClr val="tx1"/>
                </a:solidFill>
              </a:rPr>
              <a:t>Exemplified by the Beach Boys</a:t>
            </a:r>
          </a:p>
          <a:p>
            <a:pPr marL="571500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>
                <a:solidFill>
                  <a:schemeClr val="tx1"/>
                </a:solidFill>
              </a:rPr>
              <a:t>Clean Style - no distortion in guitars</a:t>
            </a:r>
          </a:p>
          <a:p>
            <a:pPr marL="571500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>
                <a:solidFill>
                  <a:schemeClr val="tx1"/>
                </a:solidFill>
              </a:rPr>
              <a:t>Smooth, easy going surf style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334000"/>
            <a:ext cx="5080000" cy="397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Famous Surf Era Songs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4516438" y="1854200"/>
            <a:ext cx="373221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</a:rPr>
              <a:t>The Beach Boys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4173538" y="2997200"/>
            <a:ext cx="4418012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S_____    _ _ _ </a:t>
            </a:r>
          </a:p>
        </p:txBody>
      </p:sp>
      <p:sp>
        <p:nvSpPr>
          <p:cNvPr id="49156" name="Rectangle 4">
            <a:hlinkClick r:id="rId2"/>
          </p:cNvPr>
          <p:cNvSpPr>
            <a:spLocks/>
          </p:cNvSpPr>
          <p:nvPr/>
        </p:nvSpPr>
        <p:spPr bwMode="auto">
          <a:xfrm>
            <a:off x="4157663" y="2997200"/>
            <a:ext cx="44704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Surfin’   USA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681413" y="4114800"/>
            <a:ext cx="5402262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G___    V________</a:t>
            </a:r>
          </a:p>
        </p:txBody>
      </p:sp>
      <p:sp>
        <p:nvSpPr>
          <p:cNvPr id="49158" name="Rectangle 6">
            <a:hlinkClick r:id="rId3"/>
          </p:cNvPr>
          <p:cNvSpPr>
            <a:spLocks/>
          </p:cNvSpPr>
          <p:nvPr/>
        </p:nvSpPr>
        <p:spPr bwMode="auto">
          <a:xfrm>
            <a:off x="3600450" y="4165600"/>
            <a:ext cx="57785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Good   Vibrations</a:t>
            </a:r>
          </a:p>
        </p:txBody>
      </p:sp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334000"/>
            <a:ext cx="5080000" cy="397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nimBg="1" autoUpdateAnimBg="0"/>
      <p:bldP spid="49156" grpId="0" animBg="1" autoUpdateAnimBg="0"/>
      <p:bldP spid="49157" grpId="0" autoUpdateAnimBg="0"/>
      <p:bldP spid="4915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4826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3543300"/>
            <a:ext cx="97663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178300"/>
            <a:ext cx="51816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431800" y="825500"/>
            <a:ext cx="1106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By 1956 Bill Haley had other hit records including:</a:t>
            </a:r>
          </a:p>
        </p:txBody>
      </p:sp>
      <p:sp>
        <p:nvSpPr>
          <p:cNvPr id="18435" name="Rectangle 3">
            <a:hlinkClick r:id="rId3"/>
          </p:cNvPr>
          <p:cNvSpPr>
            <a:spLocks/>
          </p:cNvSpPr>
          <p:nvPr/>
        </p:nvSpPr>
        <p:spPr bwMode="auto">
          <a:xfrm>
            <a:off x="457200" y="3244850"/>
            <a:ext cx="106807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See you</a:t>
            </a: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____ _______</a:t>
            </a:r>
          </a:p>
          <a:p>
            <a:endParaRPr lang="en-US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6" name="Rectangle 4">
            <a:hlinkClick r:id="rId4"/>
          </p:cNvPr>
          <p:cNvSpPr>
            <a:spLocks/>
          </p:cNvSpPr>
          <p:nvPr/>
        </p:nvSpPr>
        <p:spPr bwMode="auto">
          <a:xfrm>
            <a:off x="381000" y="4857750"/>
            <a:ext cx="10680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Shake,</a:t>
            </a: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_____ ___ ____</a:t>
            </a:r>
          </a:p>
        </p:txBody>
      </p:sp>
      <p:sp>
        <p:nvSpPr>
          <p:cNvPr id="18437" name="Rectangle 5">
            <a:hlinkClick r:id="rId5"/>
          </p:cNvPr>
          <p:cNvSpPr>
            <a:spLocks/>
          </p:cNvSpPr>
          <p:nvPr/>
        </p:nvSpPr>
        <p:spPr bwMode="auto">
          <a:xfrm>
            <a:off x="381000" y="6565900"/>
            <a:ext cx="10680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Razzle</a:t>
            </a: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______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870200" y="3270250"/>
            <a:ext cx="42545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later alligator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2489200" y="4857750"/>
            <a:ext cx="46863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Rattle and Roll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2387600" y="6559550"/>
            <a:ext cx="24003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Dazzle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nimBg="1" autoUpdateAnimBg="0"/>
      <p:bldP spid="18439" grpId="0" animBg="1" autoUpdateAnimBg="0"/>
      <p:bldP spid="1844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981200"/>
            <a:ext cx="5080000" cy="696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“Woodstock” Music Festival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2794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“Woodstock” Music Festival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1327150" y="2190750"/>
            <a:ext cx="103378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Held on a dairy farm in rural New York State in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5156200" y="3371850"/>
            <a:ext cx="26797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</a:rPr>
              <a:t>19__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244850" y="5207000"/>
            <a:ext cx="6513513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How many people turned up?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725488" y="6584950"/>
            <a:ext cx="11542712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400">
                <a:solidFill>
                  <a:schemeClr val="tx1"/>
                </a:solidFill>
              </a:rPr>
              <a:t>between 400-500 thousand people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238500" y="7956550"/>
            <a:ext cx="6527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(half did not have a ticket)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4938713" y="3378200"/>
            <a:ext cx="3124200" cy="1498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</a:rPr>
              <a:t>1969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8" grpId="0" autoUpdateAnimBg="0"/>
      <p:bldP spid="52229" grpId="0" autoUpdateAnimBg="0"/>
      <p:bldP spid="52230" grpId="0" autoUpdateAnimBg="0"/>
      <p:bldP spid="5223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1397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Imagine what it would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have been like....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55838"/>
            <a:ext cx="10248900" cy="702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584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Performers at Woodstock included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1663700" y="1536700"/>
            <a:ext cx="51816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</a:rPr>
              <a:t>Folk musicians such as: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52700"/>
            <a:ext cx="10464800" cy="17399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Crosby, Stills, Nash and Young</a:t>
            </a:r>
            <a:endParaRPr lang="en-US" smtClean="0">
              <a:latin typeface="Arial" charset="0"/>
              <a:sym typeface="Arial" charset="0"/>
            </a:endParaRPr>
          </a:p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Joan Baez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1752600" y="4724400"/>
            <a:ext cx="101473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</a:rPr>
              <a:t>“Acid” or “Psychedelic” Rock Groups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1600200" y="5461000"/>
            <a:ext cx="104648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71500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Jefferson Airplane</a:t>
            </a:r>
          </a:p>
          <a:p>
            <a:pPr marL="571500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Grateful Dead</a:t>
            </a:r>
          </a:p>
          <a:p>
            <a:pPr marL="571500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Who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bldLvl="5" autoUpdateAnimBg="0"/>
      <p:bldP spid="54276" grpId="0" autoUpdateAnimBg="0"/>
      <p:bldP spid="5427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-4064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Popular Performers of the era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5010150" y="2451100"/>
            <a:ext cx="28130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B__ D____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4660900" y="5041900"/>
            <a:ext cx="35258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J____ J_____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4876800" y="6337300"/>
            <a:ext cx="30797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D_____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4768850" y="7632700"/>
            <a:ext cx="32877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 Z______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4760913" y="3746500"/>
            <a:ext cx="33178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 H_____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4878388" y="2451100"/>
            <a:ext cx="30734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Bob Dylan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4538663" y="5041900"/>
            <a:ext cx="37719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Janis Joplin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4732338" y="6337300"/>
            <a:ext cx="3378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Doors</a:t>
            </a:r>
          </a:p>
        </p:txBody>
      </p:sp>
      <p:sp>
        <p:nvSpPr>
          <p:cNvPr id="55306" name="Rectangle 10"/>
          <p:cNvSpPr>
            <a:spLocks/>
          </p:cNvSpPr>
          <p:nvPr/>
        </p:nvSpPr>
        <p:spPr bwMode="auto">
          <a:xfrm>
            <a:off x="4722813" y="7632700"/>
            <a:ext cx="34036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Led Zeppelin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4645025" y="3746500"/>
            <a:ext cx="35433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Jimi Hendrix</a:t>
            </a:r>
          </a:p>
        </p:txBody>
      </p:sp>
      <p:pic>
        <p:nvPicPr>
          <p:cNvPr id="54285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3962400"/>
            <a:ext cx="2503488" cy="2076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3683000" y="2971800"/>
            <a:ext cx="1219200" cy="1143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4287" name="Picture 14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16000" y="6096000"/>
            <a:ext cx="2620963" cy="3276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302000" y="5105400"/>
            <a:ext cx="2209800" cy="1143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4289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219200"/>
            <a:ext cx="2209800" cy="2673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3187700" y="3467100"/>
            <a:ext cx="2209800" cy="1219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4291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2300" y="5486400"/>
            <a:ext cx="4762500" cy="3838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>
            <a:off x="7416800" y="7010400"/>
            <a:ext cx="838200" cy="2286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4293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5600" y="1828800"/>
            <a:ext cx="3171825" cy="3414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6502400" y="5181600"/>
            <a:ext cx="3657600" cy="1524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autoUpdateAnimBg="0"/>
      <p:bldP spid="55300" grpId="0" autoUpdateAnimBg="0"/>
      <p:bldP spid="55301" grpId="0" autoUpdateAnimBg="0"/>
      <p:bldP spid="55302" grpId="0" autoUpdateAnimBg="0"/>
      <p:bldP spid="55303" grpId="0" animBg="1" autoUpdateAnimBg="0"/>
      <p:bldP spid="55304" grpId="0" animBg="1" autoUpdateAnimBg="0"/>
      <p:bldP spid="55305" grpId="0" animBg="1" autoUpdateAnimBg="0"/>
      <p:bldP spid="55306" grpId="0" animBg="1" autoUpdateAnimBg="0"/>
      <p:bldP spid="5530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4826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0" y="3581400"/>
            <a:ext cx="4572000" cy="483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900" y="1041400"/>
            <a:ext cx="64643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457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“Disco” is short for: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1371600" y="3302000"/>
            <a:ext cx="10464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D__________</a:t>
            </a:r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1371600" y="4483100"/>
            <a:ext cx="10464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(the french word for ‘nightclub’)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1371600" y="3302000"/>
            <a:ext cx="104648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Discotheque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457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Disco was most popular.... 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2466" name="Rectangle 2"/>
          <p:cNvSpPr>
            <a:spLocks/>
          </p:cNvSpPr>
          <p:nvPr/>
        </p:nvSpPr>
        <p:spPr bwMode="auto">
          <a:xfrm>
            <a:off x="2832100" y="3289300"/>
            <a:ext cx="6057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From the early  19__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2844800" y="5080000"/>
            <a:ext cx="6273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until the mid 19__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7061200" y="3282950"/>
            <a:ext cx="172561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1970’s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061200" y="5080000"/>
            <a:ext cx="1725613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1980’s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  <p:bldP spid="62468" grpId="0" animBg="1" autoUpdateAnimBg="0"/>
      <p:bldP spid="6246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330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Disco Music.... 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3200" y="1701800"/>
            <a:ext cx="10464800" cy="8636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Influenced by F___ and S___ Music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1422400" y="2978150"/>
            <a:ext cx="10202863" cy="435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889000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May include different instrumentation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Percussion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Keyboards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Horns (Trumpets and Saxophones)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Orchestral Strings</a:t>
            </a: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5668963" y="1778000"/>
            <a:ext cx="13081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Funk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8148638" y="1778000"/>
            <a:ext cx="13081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Soul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bldLvl="5" autoUpdateAnimBg="0"/>
      <p:bldP spid="63491" grpId="0" build="p" autoUpdateAnimBg="0"/>
      <p:bldP spid="63492" grpId="0" animBg="1" autoUpdateAnimBg="0"/>
      <p:bldP spid="63493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/>
          </p:cNvSpPr>
          <p:nvPr/>
        </p:nvSpPr>
        <p:spPr bwMode="auto">
          <a:xfrm>
            <a:off x="558800" y="2311400"/>
            <a:ext cx="1146810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V_____ P_____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3683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One of the best known disco groups was..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558800" y="2305050"/>
            <a:ext cx="11468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Village People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3768725"/>
            <a:ext cx="6718300" cy="543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autoUpdateAnimBg="0"/>
      <p:bldP spid="645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635000" y="609600"/>
            <a:ext cx="1106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By 1957 Other “crazier and wilder” acts started to appear such as: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787400" y="3276600"/>
            <a:ext cx="110617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Elvis ________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2387600" y="3822700"/>
            <a:ext cx="280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Presley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6273800" y="3276600"/>
            <a:ext cx="54864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Little ________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899400" y="3708400"/>
            <a:ext cx="30480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Richard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4267200"/>
            <a:ext cx="3619500" cy="4581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4495800"/>
            <a:ext cx="3940175" cy="449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/>
      <p:bldP spid="19459" grpId="0"/>
      <p:bldP spid="194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The Village People’s </a:t>
            </a:r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Hit Songs Include: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5105400" y="2857500"/>
            <a:ext cx="3289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Y _ _ _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4406900" y="4191000"/>
            <a:ext cx="4025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M_____ M__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5092700" y="5575300"/>
            <a:ext cx="2946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G_ W___</a:t>
            </a:r>
          </a:p>
        </p:txBody>
      </p:sp>
      <p:sp>
        <p:nvSpPr>
          <p:cNvPr id="65541" name="Rectangle 5"/>
          <p:cNvSpPr>
            <a:spLocks/>
          </p:cNvSpPr>
          <p:nvPr/>
        </p:nvSpPr>
        <p:spPr bwMode="auto">
          <a:xfrm>
            <a:off x="3213100" y="6959600"/>
            <a:ext cx="6705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C___ S__ T__ M____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4773613" y="2857500"/>
            <a:ext cx="32893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Y M C A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4408488" y="4191000"/>
            <a:ext cx="40259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Mancho Man</a:t>
            </a:r>
          </a:p>
        </p:txBody>
      </p:sp>
      <p:sp>
        <p:nvSpPr>
          <p:cNvPr id="65544" name="Rectangle 8"/>
          <p:cNvSpPr>
            <a:spLocks/>
          </p:cNvSpPr>
          <p:nvPr/>
        </p:nvSpPr>
        <p:spPr bwMode="auto">
          <a:xfrm>
            <a:off x="4953000" y="5575300"/>
            <a:ext cx="29464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Go West</a:t>
            </a:r>
          </a:p>
        </p:txBody>
      </p:sp>
      <p:sp>
        <p:nvSpPr>
          <p:cNvPr id="65545" name="Rectangle 9"/>
          <p:cNvSpPr>
            <a:spLocks/>
          </p:cNvSpPr>
          <p:nvPr/>
        </p:nvSpPr>
        <p:spPr bwMode="auto">
          <a:xfrm>
            <a:off x="3074988" y="6959600"/>
            <a:ext cx="67056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Can’t Stop The Music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  <p:bldP spid="65540" grpId="0" autoUpdateAnimBg="0"/>
      <p:bldP spid="65541" grpId="0" autoUpdateAnimBg="0"/>
      <p:bldP spid="65542" grpId="0" animBg="1" autoUpdateAnimBg="0"/>
      <p:bldP spid="65543" grpId="0" animBg="1" autoUpdateAnimBg="0"/>
      <p:bldP spid="65544" grpId="0" animBg="1" autoUpdateAnimBg="0"/>
      <p:bldP spid="6554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368300" y="2019300"/>
            <a:ext cx="11468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 _ _ _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584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Another Famous Disco Group: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469900" y="2012950"/>
            <a:ext cx="11468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 B B A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3302000"/>
            <a:ext cx="5143500" cy="617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nimBg="1" autoUpdateAnimBg="0"/>
      <p:bldP spid="6656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sym typeface="Arial Bold" charset="0"/>
              </a:rPr>
              <a:t/>
            </a:r>
            <a:br>
              <a:rPr lang="en-US" sz="4800" smtClean="0">
                <a:latin typeface="Arial Bold" charset="0"/>
                <a:sym typeface="Arial Bold" charset="0"/>
              </a:rPr>
            </a:br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Hit Songs for ABBA Include: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3365500" y="2984500"/>
            <a:ext cx="6286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D_______ Q_____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4368800" y="4368800"/>
            <a:ext cx="4025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W________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3771900" y="5842000"/>
            <a:ext cx="551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F________</a:t>
            </a:r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3175000" y="7315200"/>
            <a:ext cx="6705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M_____ M__</a:t>
            </a:r>
          </a:p>
        </p:txBody>
      </p:sp>
      <p:sp>
        <p:nvSpPr>
          <p:cNvPr id="67590" name="Rectangle 6"/>
          <p:cNvSpPr>
            <a:spLocks/>
          </p:cNvSpPr>
          <p:nvPr/>
        </p:nvSpPr>
        <p:spPr bwMode="auto">
          <a:xfrm>
            <a:off x="4024313" y="2984500"/>
            <a:ext cx="49657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Dancing Queen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4370388" y="4368800"/>
            <a:ext cx="40259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Waterloo</a:t>
            </a:r>
          </a:p>
        </p:txBody>
      </p:sp>
      <p:sp>
        <p:nvSpPr>
          <p:cNvPr id="67592" name="Rectangle 8"/>
          <p:cNvSpPr>
            <a:spLocks/>
          </p:cNvSpPr>
          <p:nvPr/>
        </p:nvSpPr>
        <p:spPr bwMode="auto">
          <a:xfrm>
            <a:off x="4076700" y="5842000"/>
            <a:ext cx="4648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Fernando</a:t>
            </a:r>
          </a:p>
        </p:txBody>
      </p:sp>
      <p:sp>
        <p:nvSpPr>
          <p:cNvPr id="67593" name="Rectangle 9"/>
          <p:cNvSpPr>
            <a:spLocks/>
          </p:cNvSpPr>
          <p:nvPr/>
        </p:nvSpPr>
        <p:spPr bwMode="auto">
          <a:xfrm>
            <a:off x="3113088" y="7315200"/>
            <a:ext cx="67056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Mamma Mia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autoUpdateAnimBg="0"/>
      <p:bldP spid="67588" grpId="0" autoUpdateAnimBg="0"/>
      <p:bldP spid="67589" grpId="0" autoUpdateAnimBg="0"/>
      <p:bldP spid="67590" grpId="0" animBg="1" autoUpdateAnimBg="0"/>
      <p:bldP spid="67591" grpId="0" animBg="1" autoUpdateAnimBg="0"/>
      <p:bldP spid="67592" grpId="0" animBg="1" autoUpdateAnimBg="0"/>
      <p:bldP spid="67593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-1028700"/>
            <a:ext cx="12166600" cy="34671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  <a:sym typeface="Arial" charset="0"/>
              </a:rPr>
              <a:t/>
            </a:r>
            <a:br>
              <a:rPr lang="en-US" sz="3600" smtClean="0">
                <a:latin typeface="Arial" charset="0"/>
                <a:sym typeface="Arial" charset="0"/>
              </a:rPr>
            </a:br>
            <a:r>
              <a:rPr lang="en-US" sz="3600" smtClean="0">
                <a:latin typeface="Arial" charset="0"/>
                <a:cs typeface="Arial" charset="0"/>
                <a:sym typeface="Arial" charset="0"/>
              </a:rPr>
              <a:t>In 1977 when disco was at the height of its popularity a movie came out called...</a:t>
            </a:r>
            <a:endParaRPr lang="en-US" sz="3600" smtClean="0">
              <a:latin typeface="Arial" charset="0"/>
              <a:sym typeface="Arial" charset="0"/>
            </a:endParaRPr>
          </a:p>
        </p:txBody>
      </p:sp>
      <p:sp>
        <p:nvSpPr>
          <p:cNvPr id="68610" name="Rectangle 2"/>
          <p:cNvSpPr>
            <a:spLocks/>
          </p:cNvSpPr>
          <p:nvPr/>
        </p:nvSpPr>
        <p:spPr bwMode="auto">
          <a:xfrm>
            <a:off x="4178300" y="4508500"/>
            <a:ext cx="10464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starring: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3455988" y="1892300"/>
            <a:ext cx="6418262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S______ N____ F____</a:t>
            </a: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7380288" y="5461000"/>
            <a:ext cx="4046537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J___ T______</a:t>
            </a: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3230563" y="1892300"/>
            <a:ext cx="68707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Saturday Night Fever</a:t>
            </a: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6684963" y="5461000"/>
            <a:ext cx="54483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John Travolta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3068638"/>
            <a:ext cx="4495800" cy="6253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autoUpdateAnimBg="0"/>
      <p:bldP spid="68612" grpId="0" autoUpdateAnimBg="0"/>
      <p:bldP spid="68613" grpId="0" animBg="1" autoUpdateAnimBg="0"/>
      <p:bldP spid="6861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2387600"/>
            <a:ext cx="9296400" cy="499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50800"/>
            <a:ext cx="10464800" cy="3302000"/>
          </a:xfrm>
        </p:spPr>
        <p:txBody>
          <a:bodyPr anchor="b"/>
          <a:lstStyle/>
          <a:p>
            <a:pPr eaLnBrk="1" hangingPunct="1"/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Classic Rock</a:t>
            </a:r>
            <a:endParaRPr lang="en-US" smtClean="0">
              <a:latin typeface="Arial Bold" charset="0"/>
              <a:sym typeface="Arial Bold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1665288" y="4203700"/>
            <a:ext cx="9661525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Often refers to the hard rock style of the: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3571875" y="5334000"/>
            <a:ext cx="5029200" cy="214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19__</a:t>
            </a: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3884613" y="5334000"/>
            <a:ext cx="5470525" cy="2146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1970’s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3821113" y="6819900"/>
            <a:ext cx="5705475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D___ P_____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Popular 1970s Hard Rock Bands: 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3719513" y="2952750"/>
            <a:ext cx="5553075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L__ Z______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3619500" y="2959100"/>
            <a:ext cx="5753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Led Zeppelin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4583113" y="4826000"/>
            <a:ext cx="3824287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T__ W__</a:t>
            </a: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4511675" y="4819650"/>
            <a:ext cx="3973513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Who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3605213" y="6819900"/>
            <a:ext cx="6134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Deep Purple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 animBg="1" autoUpdateAnimBg="0"/>
      <p:bldP spid="76803" grpId="0" autoUpdateAnimBg="0"/>
      <p:bldP spid="76804" grpId="0" animBg="1" autoUpdateAnimBg="0"/>
      <p:bldP spid="76805" grpId="0" autoUpdateAnimBg="0"/>
      <p:bldP spid="76806" grpId="0" animBg="1" autoUpdateAnimBg="0"/>
      <p:bldP spid="7680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/>
          </p:cNvSpPr>
          <p:nvPr/>
        </p:nvSpPr>
        <p:spPr bwMode="auto">
          <a:xfrm>
            <a:off x="711200" y="3987800"/>
            <a:ext cx="4991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W____ L____ L___</a:t>
            </a:r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711200" y="5651500"/>
            <a:ext cx="4991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B____ D__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-50800" y="7327900"/>
            <a:ext cx="6502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S______ to H______</a:t>
            </a:r>
          </a:p>
        </p:txBody>
      </p:sp>
      <p:sp>
        <p:nvSpPr>
          <p:cNvPr id="67589" name="Rectangle 4"/>
          <p:cNvSpPr>
            <a:spLocks/>
          </p:cNvSpPr>
          <p:nvPr/>
        </p:nvSpPr>
        <p:spPr bwMode="auto">
          <a:xfrm>
            <a:off x="3505200" y="546100"/>
            <a:ext cx="5753100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Led Zeppelin</a:t>
            </a:r>
          </a:p>
        </p:txBody>
      </p:sp>
      <p:pic>
        <p:nvPicPr>
          <p:cNvPr id="675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5124450"/>
            <a:ext cx="4051300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2324100"/>
            <a:ext cx="4052888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/>
          </p:cNvSpPr>
          <p:nvPr/>
        </p:nvSpPr>
        <p:spPr bwMode="auto">
          <a:xfrm>
            <a:off x="-139700" y="3987800"/>
            <a:ext cx="6680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Whole Lotta Love</a:t>
            </a:r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-50800" y="7327900"/>
            <a:ext cx="65024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Stairway to Heaven</a:t>
            </a:r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711200" y="5651500"/>
            <a:ext cx="49911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Black Dog</a:t>
            </a:r>
          </a:p>
        </p:txBody>
      </p:sp>
      <p:sp>
        <p:nvSpPr>
          <p:cNvPr id="77834" name="Rectangle 10"/>
          <p:cNvSpPr>
            <a:spLocks/>
          </p:cNvSpPr>
          <p:nvPr/>
        </p:nvSpPr>
        <p:spPr bwMode="auto">
          <a:xfrm>
            <a:off x="484188" y="2476500"/>
            <a:ext cx="54213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famous songs include: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autoUpdateAnimBg="0"/>
      <p:bldP spid="77826" grpId="0" autoUpdateAnimBg="0"/>
      <p:bldP spid="77827" grpId="0" autoUpdateAnimBg="0"/>
      <p:bldP spid="77831" grpId="0" animBg="1" autoUpdateAnimBg="0"/>
      <p:bldP spid="77832" grpId="0" animBg="1" autoUpdateAnimBg="0"/>
      <p:bldP spid="77833" grpId="0" animBg="1" autoUpdateAnimBg="0"/>
      <p:bldP spid="7783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/>
          </p:cNvSpPr>
          <p:nvPr/>
        </p:nvSpPr>
        <p:spPr bwMode="auto">
          <a:xfrm>
            <a:off x="4394200" y="546100"/>
            <a:ext cx="3973513" cy="1117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Who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700" y="2227263"/>
            <a:ext cx="4152900" cy="620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/>
          </p:cNvSpPr>
          <p:nvPr/>
        </p:nvSpPr>
        <p:spPr bwMode="auto">
          <a:xfrm>
            <a:off x="484188" y="2476500"/>
            <a:ext cx="54213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famous songs include:</a:t>
            </a: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1143000" y="4267200"/>
            <a:ext cx="4902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My G________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1143000" y="6057900"/>
            <a:ext cx="4902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W__ a__ y__?</a:t>
            </a:r>
          </a:p>
        </p:txBody>
      </p:sp>
      <p:sp>
        <p:nvSpPr>
          <p:cNvPr id="78854" name="Rectangle 6"/>
          <p:cNvSpPr>
            <a:spLocks/>
          </p:cNvSpPr>
          <p:nvPr/>
        </p:nvSpPr>
        <p:spPr bwMode="auto">
          <a:xfrm>
            <a:off x="1143000" y="4254500"/>
            <a:ext cx="4902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My Generation</a:t>
            </a:r>
          </a:p>
        </p:txBody>
      </p:sp>
      <p:sp>
        <p:nvSpPr>
          <p:cNvPr id="78855" name="Rectangle 7"/>
          <p:cNvSpPr>
            <a:spLocks/>
          </p:cNvSpPr>
          <p:nvPr/>
        </p:nvSpPr>
        <p:spPr bwMode="auto">
          <a:xfrm>
            <a:off x="1143000" y="6045200"/>
            <a:ext cx="4902200" cy="698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 are you?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  <p:bldP spid="78853" grpId="0" autoUpdateAnimBg="0"/>
      <p:bldP spid="78854" grpId="0" animBg="1" autoUpdateAnimBg="0"/>
      <p:bldP spid="78855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3675063" y="1581150"/>
            <a:ext cx="5640387" cy="2146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1980’s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698500" y="3879850"/>
            <a:ext cx="11595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“Hair” Bands and Hard Rock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6318848" presetClass="entr" presetSubtype="1863545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 autoUpdateAnimBg="0"/>
      <p:bldP spid="798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927100" y="558800"/>
            <a:ext cx="11404600" cy="299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  <a:defRPr/>
            </a:pPr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Introducing Rock Music to the black American population around this time was 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guitarist</a:t>
            </a:r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Chuck ______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7112000" y="2667000"/>
            <a:ext cx="1981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Berry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016000" y="3886200"/>
            <a:ext cx="10553700" cy="488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" charset="0"/>
                <a:sym typeface="Arial" charset="0"/>
              </a:rPr>
              <a:t>His hits included: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r>
              <a:rPr lang="en-US" sz="4800" i="1">
                <a:solidFill>
                  <a:schemeClr val="tx1"/>
                </a:solidFill>
                <a:latin typeface="Arial Bold" charset="0"/>
                <a:sym typeface="Arial Bold" charset="0"/>
              </a:rPr>
              <a:t>Johnny</a:t>
            </a:r>
            <a:r>
              <a:rPr lang="en-US" sz="4800">
                <a:solidFill>
                  <a:schemeClr val="tx1"/>
                </a:solidFill>
                <a:latin typeface="Arial Bold" charset="0"/>
                <a:sym typeface="Arial Bold" charset="0"/>
              </a:rPr>
              <a:t> __ ______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r>
              <a:rPr lang="en-US" sz="4800" i="1">
                <a:solidFill>
                  <a:schemeClr val="tx1"/>
                </a:solidFill>
                <a:latin typeface="Arial Bold" charset="0"/>
                <a:sym typeface="Arial Bold" charset="0"/>
              </a:rPr>
              <a:t>Rock </a:t>
            </a:r>
            <a:r>
              <a:rPr lang="en-US" sz="4800">
                <a:solidFill>
                  <a:schemeClr val="tx1"/>
                </a:solidFill>
                <a:latin typeface="Arial Bold" charset="0"/>
                <a:sym typeface="Arial Bold" charset="0"/>
              </a:rPr>
              <a:t> ___ ____ ______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378200" y="6324600"/>
            <a:ext cx="39878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  Goode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768600" y="8229600"/>
            <a:ext cx="48514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 i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Roll  Music</a:t>
            </a:r>
          </a:p>
          <a:p>
            <a:pPr algn="l">
              <a:lnSpc>
                <a:spcPct val="120000"/>
              </a:lnSpc>
            </a:pPr>
            <a:endParaRPr lang="en-US" sz="4800" i="1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200" y="3581400"/>
            <a:ext cx="37084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utoUpdateAnimBg="0"/>
      <p:bldP spid="20484" grpId="0"/>
      <p:bldP spid="2048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/>
          </p:cNvSpPr>
          <p:nvPr/>
        </p:nvSpPr>
        <p:spPr bwMode="auto">
          <a:xfrm>
            <a:off x="4697413" y="2832100"/>
            <a:ext cx="3605212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M____ C___</a:t>
            </a:r>
          </a:p>
        </p:txBody>
      </p:sp>
      <p:sp>
        <p:nvSpPr>
          <p:cNvPr id="80898" name="Rectangle 2"/>
          <p:cNvSpPr>
            <a:spLocks/>
          </p:cNvSpPr>
          <p:nvPr/>
        </p:nvSpPr>
        <p:spPr bwMode="auto">
          <a:xfrm>
            <a:off x="5387975" y="4368800"/>
            <a:ext cx="221615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P_____</a:t>
            </a: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4475163" y="6248400"/>
            <a:ext cx="4114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T_____ S____</a:t>
            </a:r>
          </a:p>
        </p:txBody>
      </p:sp>
      <p:sp>
        <p:nvSpPr>
          <p:cNvPr id="80900" name="Rectangle 4"/>
          <p:cNvSpPr>
            <a:spLocks/>
          </p:cNvSpPr>
          <p:nvPr/>
        </p:nvSpPr>
        <p:spPr bwMode="auto">
          <a:xfrm>
            <a:off x="5722938" y="7785100"/>
            <a:ext cx="1571625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K___</a:t>
            </a:r>
          </a:p>
        </p:txBody>
      </p:sp>
      <p:sp>
        <p:nvSpPr>
          <p:cNvPr id="706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 Bold" charset="0"/>
                <a:cs typeface="Arial Bold" charset="0"/>
                <a:sym typeface="Arial Bold" charset="0"/>
              </a:rPr>
              <a:t>Big Hair/Glam Rock Bands that were big in the 1980’s:</a:t>
            </a:r>
            <a:endParaRPr lang="en-US" sz="4800" smtClean="0">
              <a:latin typeface="Arial Bold" charset="0"/>
              <a:sym typeface="Arial Bold" charset="0"/>
            </a:endParaRPr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4694238" y="2832100"/>
            <a:ext cx="3603625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Motley Crue</a:t>
            </a: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5435600" y="4368800"/>
            <a:ext cx="21463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Poison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4413250" y="6248400"/>
            <a:ext cx="4202113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Twisted Sister</a:t>
            </a:r>
          </a:p>
        </p:txBody>
      </p:sp>
      <p:sp>
        <p:nvSpPr>
          <p:cNvPr id="80905" name="Rectangle 9"/>
          <p:cNvSpPr>
            <a:spLocks/>
          </p:cNvSpPr>
          <p:nvPr/>
        </p:nvSpPr>
        <p:spPr bwMode="auto">
          <a:xfrm>
            <a:off x="5734050" y="7785100"/>
            <a:ext cx="15367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utoUpdateAnimBg="0"/>
      <p:bldP spid="80898" grpId="0" autoUpdateAnimBg="0"/>
      <p:bldP spid="80899" grpId="0" autoUpdateAnimBg="0"/>
      <p:bldP spid="80900" grpId="0" autoUpdateAnimBg="0"/>
      <p:bldP spid="80902" grpId="0" animBg="1" autoUpdateAnimBg="0"/>
      <p:bldP spid="80903" grpId="0" animBg="1" autoUpdateAnimBg="0"/>
      <p:bldP spid="80904" grpId="0" animBg="1" autoUpdateAnimBg="0"/>
      <p:bldP spid="8090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068513"/>
            <a:ext cx="5867400" cy="407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838" y="4178300"/>
            <a:ext cx="5707062" cy="427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84" name="Rectangle 3"/>
          <p:cNvSpPr>
            <a:spLocks/>
          </p:cNvSpPr>
          <p:nvPr/>
        </p:nvSpPr>
        <p:spPr bwMode="auto">
          <a:xfrm>
            <a:off x="2349500" y="800100"/>
            <a:ext cx="1892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Poison</a:t>
            </a:r>
          </a:p>
        </p:txBody>
      </p:sp>
      <p:sp>
        <p:nvSpPr>
          <p:cNvPr id="71685" name="Rectangle 4"/>
          <p:cNvSpPr>
            <a:spLocks/>
          </p:cNvSpPr>
          <p:nvPr/>
        </p:nvSpPr>
        <p:spPr bwMode="auto">
          <a:xfrm>
            <a:off x="8809038" y="3162300"/>
            <a:ext cx="12398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Kiss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2192000" cy="2641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Arial Bold" charset="0"/>
                <a:cs typeface="Arial Bold" charset="0"/>
                <a:sym typeface="Arial Bold" charset="0"/>
              </a:rPr>
              <a:t>Heavy Metal Acts that </a:t>
            </a:r>
            <a:r>
              <a:rPr lang="en-US" sz="4800" dirty="0" smtClean="0">
                <a:latin typeface="Arial Bold" charset="0"/>
                <a:cs typeface="Arial Bold" charset="0"/>
                <a:sym typeface="Arial Bold" charset="0"/>
              </a:rPr>
              <a:t>were </a:t>
            </a:r>
            <a:r>
              <a:rPr lang="en-US" sz="4800" dirty="0" smtClean="0">
                <a:latin typeface="Arial Bold" charset="0"/>
                <a:cs typeface="Arial Bold" charset="0"/>
                <a:sym typeface="Arial Bold" charset="0"/>
              </a:rPr>
              <a:t>big in the 1980’s, and continue to today:</a:t>
            </a:r>
            <a:endParaRPr lang="en-US" sz="4800" dirty="0" smtClean="0">
              <a:latin typeface="Arial Bold" charset="0"/>
              <a:sym typeface="Arial Bold" charset="0"/>
            </a:endParaRPr>
          </a:p>
        </p:txBody>
      </p:sp>
      <p:sp>
        <p:nvSpPr>
          <p:cNvPr id="82946" name="Rectangle 2"/>
          <p:cNvSpPr>
            <a:spLocks/>
          </p:cNvSpPr>
          <p:nvPr/>
        </p:nvSpPr>
        <p:spPr bwMode="auto">
          <a:xfrm>
            <a:off x="4292600" y="2819400"/>
            <a:ext cx="43434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___ </a:t>
            </a:r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M_____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3390900" y="2895600"/>
            <a:ext cx="59309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Iron </a:t>
            </a:r>
            <a:r>
              <a:rPr lang="en-US" sz="48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Maiden</a:t>
            </a:r>
            <a:endParaRPr lang="en-US" sz="4800" dirty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9" name="Picture 8" descr="ironmaidenbandlineup1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3810000"/>
            <a:ext cx="4114800" cy="2962656"/>
          </a:xfrm>
          <a:prstGeom prst="rect">
            <a:avLst/>
          </a:prstGeom>
        </p:spPr>
      </p:pic>
      <p:pic>
        <p:nvPicPr>
          <p:cNvPr id="10" name="Picture 9" descr="25_photo.jpg"/>
          <p:cNvPicPr>
            <a:picLocks noChangeAspect="1"/>
          </p:cNvPicPr>
          <p:nvPr/>
        </p:nvPicPr>
        <p:blipFill>
          <a:blip r:embed="rId3" cstate="print"/>
          <a:srcRect t="28858" r="1289"/>
          <a:stretch>
            <a:fillRect/>
          </a:stretch>
        </p:blipFill>
        <p:spPr>
          <a:xfrm>
            <a:off x="5740400" y="6096000"/>
            <a:ext cx="7051675" cy="3381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3606800" y="1447800"/>
            <a:ext cx="5638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</a:t>
            </a:r>
            <a:r>
              <a:rPr lang="en-US" sz="48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____ </a:t>
            </a:r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</a:t>
            </a:r>
            <a:r>
              <a:rPr lang="en-US" sz="48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____</a:t>
            </a:r>
            <a:endParaRPr lang="en-US" sz="4800" dirty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314700" y="1524000"/>
            <a:ext cx="59309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Judas </a:t>
            </a:r>
            <a:r>
              <a:rPr lang="en-US" sz="48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Priest</a:t>
            </a:r>
            <a:endParaRPr lang="en-US" sz="4800" dirty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/>
        </p:nvSpPr>
        <p:spPr bwMode="auto">
          <a:xfrm>
            <a:off x="2616200" y="8534400"/>
            <a:ext cx="68834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Ozzy</a:t>
            </a:r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Ozbourne</a:t>
            </a:r>
            <a:endParaRPr lang="en-US" sz="4800" dirty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644900" y="7226300"/>
            <a:ext cx="4962525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O____ O_______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/>
          </p:cNvSpPr>
          <p:nvPr/>
        </p:nvSpPr>
        <p:spPr bwMode="auto">
          <a:xfrm>
            <a:off x="698500" y="476250"/>
            <a:ext cx="11595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Progressive Rock</a:t>
            </a:r>
          </a:p>
        </p:txBody>
      </p:sp>
      <p:sp>
        <p:nvSpPr>
          <p:cNvPr id="73731" name="Rectangle 2"/>
          <p:cNvSpPr>
            <a:spLocks/>
          </p:cNvSpPr>
          <p:nvPr/>
        </p:nvSpPr>
        <p:spPr bwMode="auto">
          <a:xfrm>
            <a:off x="3097213" y="1778000"/>
            <a:ext cx="67976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Progressive Rock Artists Include:</a:t>
            </a: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5253038" y="2921000"/>
            <a:ext cx="1909762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R____</a:t>
            </a:r>
          </a:p>
        </p:txBody>
      </p:sp>
      <p:sp>
        <p:nvSpPr>
          <p:cNvPr id="83972" name="Rectangle 4"/>
          <p:cNvSpPr>
            <a:spLocks/>
          </p:cNvSpPr>
          <p:nvPr/>
        </p:nvSpPr>
        <p:spPr bwMode="auto">
          <a:xfrm>
            <a:off x="3971925" y="4457700"/>
            <a:ext cx="4487863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D____ T______</a:t>
            </a:r>
          </a:p>
        </p:txBody>
      </p:sp>
      <p:sp>
        <p:nvSpPr>
          <p:cNvPr id="83973" name="Rectangle 5"/>
          <p:cNvSpPr>
            <a:spLocks/>
          </p:cNvSpPr>
          <p:nvPr/>
        </p:nvSpPr>
        <p:spPr bwMode="auto">
          <a:xfrm>
            <a:off x="4903788" y="6299200"/>
            <a:ext cx="262255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G______</a:t>
            </a:r>
          </a:p>
        </p:txBody>
      </p:sp>
      <p:sp>
        <p:nvSpPr>
          <p:cNvPr id="83974" name="Rectangle 6"/>
          <p:cNvSpPr>
            <a:spLocks/>
          </p:cNvSpPr>
          <p:nvPr/>
        </p:nvSpPr>
        <p:spPr bwMode="auto">
          <a:xfrm>
            <a:off x="4497388" y="7988300"/>
            <a:ext cx="3436937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P___ F____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4419600" y="2921000"/>
            <a:ext cx="35814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Rush</a:t>
            </a:r>
          </a:p>
        </p:txBody>
      </p:sp>
      <p:sp>
        <p:nvSpPr>
          <p:cNvPr id="83976" name="Rectangle 8"/>
          <p:cNvSpPr>
            <a:spLocks/>
          </p:cNvSpPr>
          <p:nvPr/>
        </p:nvSpPr>
        <p:spPr bwMode="auto">
          <a:xfrm>
            <a:off x="2808288" y="4610100"/>
            <a:ext cx="66040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Dream Theatre</a:t>
            </a:r>
          </a:p>
        </p:txBody>
      </p:sp>
      <p:sp>
        <p:nvSpPr>
          <p:cNvPr id="83977" name="Rectangle 9"/>
          <p:cNvSpPr>
            <a:spLocks/>
          </p:cNvSpPr>
          <p:nvPr/>
        </p:nvSpPr>
        <p:spPr bwMode="auto">
          <a:xfrm>
            <a:off x="3160713" y="6299200"/>
            <a:ext cx="60960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Genesis</a:t>
            </a:r>
          </a:p>
        </p:txBody>
      </p:sp>
      <p:sp>
        <p:nvSpPr>
          <p:cNvPr id="83978" name="Rectangle 10"/>
          <p:cNvSpPr>
            <a:spLocks/>
          </p:cNvSpPr>
          <p:nvPr/>
        </p:nvSpPr>
        <p:spPr bwMode="auto">
          <a:xfrm>
            <a:off x="3973513" y="7988300"/>
            <a:ext cx="44831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Pink Floyd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  <p:bldP spid="83973" grpId="0" autoUpdateAnimBg="0"/>
      <p:bldP spid="83974" grpId="0" autoUpdateAnimBg="0"/>
      <p:bldP spid="83975" grpId="0" animBg="1" autoUpdateAnimBg="0"/>
      <p:bldP spid="83976" grpId="0" animBg="1" autoUpdateAnimBg="0"/>
      <p:bldP spid="83977" grpId="0" animBg="1" autoUpdateAnimBg="0"/>
      <p:bldP spid="8397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42900" y="254000"/>
            <a:ext cx="12319000" cy="9232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9600">
              <a:solidFill>
                <a:schemeClr val="tx1"/>
              </a:solidFill>
              <a:latin typeface="Budmo Jiggler" charset="0"/>
              <a:sym typeface="Budmo Jiggler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628900"/>
            <a:ext cx="11734800" cy="360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939800" y="228600"/>
            <a:ext cx="1106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4800">
                <a:solidFill>
                  <a:srgbClr val="FF3300"/>
                </a:solidFill>
                <a:latin typeface="Arial Bold" charset="0"/>
                <a:cs typeface="Arial Bold" charset="0"/>
                <a:sym typeface="Arial Bold" charset="0"/>
              </a:rPr>
              <a:t>The artist generally known as the “King of Rock and Roll” was: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25196">
            <a:off x="1854200" y="4572000"/>
            <a:ext cx="9817100" cy="176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2362200"/>
            <a:ext cx="4343400" cy="3170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0" y="5105400"/>
            <a:ext cx="3602038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711200" y="1600200"/>
            <a:ext cx="10515600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Discovered in 1954, Elvis became a national star by 1956-1957.</a:t>
            </a: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endParaRPr lang="en-US" sz="48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89000" y="4641850"/>
            <a:ext cx="49403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Elvis served in the _______</a:t>
            </a:r>
          </a:p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from 1958-1960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854200" y="5486400"/>
            <a:ext cx="38608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4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US army</a:t>
            </a: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00" y="2819400"/>
            <a:ext cx="4510088" cy="6019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Pages>0</Pages>
  <Words>1377</Words>
  <Characters>0</Characters>
  <Application>Microsoft Office PowerPoint</Application>
  <PresentationFormat>Custom</PresentationFormat>
  <Lines>0</Lines>
  <Paragraphs>344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Rock and Roll music didn’t  exist at all until the......  19 __s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Buddy Holly</vt:lpstr>
      <vt:lpstr>Buddy Holly</vt:lpstr>
      <vt:lpstr>The Big Bopper (Jiles Richardson)</vt:lpstr>
      <vt:lpstr>Richie Valens </vt:lpstr>
      <vt:lpstr>Slide 19</vt:lpstr>
      <vt:lpstr>The Beatles </vt:lpstr>
      <vt:lpstr>The Beatles </vt:lpstr>
      <vt:lpstr>The Rolling Stones </vt:lpstr>
      <vt:lpstr>Other “British Invasion” Bands </vt:lpstr>
      <vt:lpstr>British Rock Bands</vt:lpstr>
      <vt:lpstr>British Rock Bands</vt:lpstr>
      <vt:lpstr>British Rock Bands</vt:lpstr>
      <vt:lpstr>British Rock Bands</vt:lpstr>
      <vt:lpstr>Slide 28</vt:lpstr>
      <vt:lpstr>Influences</vt:lpstr>
      <vt:lpstr>Soul Music is  Defined by two record labels </vt:lpstr>
      <vt:lpstr>Prominent Soul Artists</vt:lpstr>
      <vt:lpstr>Famous Soul Songs</vt:lpstr>
      <vt:lpstr>Slide 33</vt:lpstr>
      <vt:lpstr>There were three types of  “surf music”</vt:lpstr>
      <vt:lpstr>Instrumental Surf Music</vt:lpstr>
      <vt:lpstr>Vocal Surf Music</vt:lpstr>
      <vt:lpstr>Surf Rock Music</vt:lpstr>
      <vt:lpstr>Famous Surf Era Songs</vt:lpstr>
      <vt:lpstr>Slide 39</vt:lpstr>
      <vt:lpstr>“Woodstock” Music Festival</vt:lpstr>
      <vt:lpstr>“Woodstock” Music Festival</vt:lpstr>
      <vt:lpstr>Imagine what it would  have been like....</vt:lpstr>
      <vt:lpstr>Performers at Woodstock included</vt:lpstr>
      <vt:lpstr>Popular Performers of the era</vt:lpstr>
      <vt:lpstr>Slide 45</vt:lpstr>
      <vt:lpstr>“Disco” is short for:</vt:lpstr>
      <vt:lpstr>Disco was most popular.... </vt:lpstr>
      <vt:lpstr>Disco Music.... </vt:lpstr>
      <vt:lpstr>One of the best known disco groups was..</vt:lpstr>
      <vt:lpstr>The Village People’s  Hit Songs Include:</vt:lpstr>
      <vt:lpstr>Another Famous Disco Group:</vt:lpstr>
      <vt:lpstr> Hit Songs for ABBA Include:</vt:lpstr>
      <vt:lpstr> In 1977 when disco was at the height of its popularity a movie came out called...</vt:lpstr>
      <vt:lpstr>Slide 54</vt:lpstr>
      <vt:lpstr>Classic Rock</vt:lpstr>
      <vt:lpstr>Popular 1970s Hard Rock Bands: </vt:lpstr>
      <vt:lpstr>Slide 57</vt:lpstr>
      <vt:lpstr>Slide 58</vt:lpstr>
      <vt:lpstr>Slide 59</vt:lpstr>
      <vt:lpstr>Big Hair/Glam Rock Bands that were big in the 1980’s:</vt:lpstr>
      <vt:lpstr>Slide 61</vt:lpstr>
      <vt:lpstr>Heavy Metal Acts that were big in the 1980’s, and continue to today: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mschack</cp:lastModifiedBy>
  <cp:revision>40</cp:revision>
  <dcterms:modified xsi:type="dcterms:W3CDTF">2014-03-18T14:25:34Z</dcterms:modified>
</cp:coreProperties>
</file>